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5759450" cy="5119878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0244" y="8379541"/>
            <a:ext cx="4321460" cy="17825776"/>
          </a:xfrm>
        </p:spPr>
        <p:txBody>
          <a:bodyPr anchor="b"/>
          <a:lstStyle>
            <a:lvl1pPr algn="ctr">
              <a:defRPr sz="37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0244" y="26892746"/>
            <a:ext cx="4321460" cy="12361887"/>
          </a:xfrm>
        </p:spPr>
        <p:txBody>
          <a:bodyPr/>
          <a:lstStyle>
            <a:lvl1pPr marL="0" indent="0" algn="ctr">
              <a:buNone/>
              <a:defRPr sz="1510"/>
            </a:lvl1pPr>
            <a:lvl2pPr marL="287655" indent="0" algn="ctr">
              <a:buNone/>
              <a:defRPr sz="1255"/>
            </a:lvl2pPr>
            <a:lvl3pPr marL="575945" indent="0" algn="ctr">
              <a:buNone/>
              <a:defRPr sz="1135"/>
            </a:lvl3pPr>
            <a:lvl4pPr marL="863600" indent="0" algn="ctr">
              <a:buNone/>
              <a:defRPr sz="1010"/>
            </a:lvl4pPr>
            <a:lvl5pPr marL="1151890" indent="0" algn="ctr">
              <a:buNone/>
              <a:defRPr sz="1010"/>
            </a:lvl5pPr>
            <a:lvl6pPr marL="1439545" indent="0" algn="ctr">
              <a:buNone/>
              <a:defRPr sz="1010"/>
            </a:lvl6pPr>
            <a:lvl7pPr marL="1728470" indent="0" algn="ctr">
              <a:buNone/>
              <a:defRPr sz="1010"/>
            </a:lvl7pPr>
            <a:lvl8pPr marL="2016125" indent="0" algn="ctr">
              <a:buNone/>
              <a:defRPr sz="1010"/>
            </a:lvl8pPr>
            <a:lvl9pPr marL="2304415" indent="0" algn="ctr">
              <a:buNone/>
              <a:defRPr sz="10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23393" y="2726016"/>
            <a:ext cx="1242420" cy="4339107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6134" y="2726016"/>
            <a:ext cx="3655235" cy="433910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133" y="12764871"/>
            <a:ext cx="4969680" cy="21298479"/>
          </a:xfrm>
        </p:spPr>
        <p:txBody>
          <a:bodyPr anchor="b"/>
          <a:lstStyle>
            <a:lvl1pPr>
              <a:defRPr sz="37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3133" y="34264842"/>
            <a:ext cx="4969680" cy="11200367"/>
          </a:xfrm>
        </p:spPr>
        <p:txBody>
          <a:bodyPr/>
          <a:lstStyle>
            <a:lvl1pPr marL="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57594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8636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18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954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84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612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441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6134" y="13630081"/>
            <a:ext cx="2448828" cy="32487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16986" y="13630081"/>
            <a:ext cx="2448828" cy="32487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884" y="2726016"/>
            <a:ext cx="4969680" cy="98966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6884" y="12551530"/>
            <a:ext cx="2437574" cy="6151311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55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8470" indent="0">
              <a:buNone/>
              <a:defRPr sz="1010" b="1"/>
            </a:lvl7pPr>
            <a:lvl8pPr marL="2016125" indent="0">
              <a:buNone/>
              <a:defRPr sz="1010" b="1"/>
            </a:lvl8pPr>
            <a:lvl9pPr marL="2304415" indent="0">
              <a:buNone/>
              <a:defRPr sz="10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6884" y="18702842"/>
            <a:ext cx="2437574" cy="275090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16986" y="12551530"/>
            <a:ext cx="2449578" cy="6151311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55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8470" indent="0">
              <a:buNone/>
              <a:defRPr sz="1010" b="1"/>
            </a:lvl7pPr>
            <a:lvl8pPr marL="2016125" indent="0">
              <a:buNone/>
              <a:defRPr sz="1010" b="1"/>
            </a:lvl8pPr>
            <a:lvl9pPr marL="2304415" indent="0">
              <a:buNone/>
              <a:defRPr sz="10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16986" y="18702842"/>
            <a:ext cx="2449578" cy="275090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884" y="3413446"/>
            <a:ext cx="1858377" cy="11947062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9578" y="7372096"/>
            <a:ext cx="2916986" cy="36386391"/>
          </a:xfrm>
        </p:spPr>
        <p:txBody>
          <a:bodyPr/>
          <a:lstStyle>
            <a:lvl1pPr>
              <a:defRPr sz="2015"/>
            </a:lvl1pPr>
            <a:lvl2pPr>
              <a:defRPr sz="1760"/>
            </a:lvl2pPr>
            <a:lvl3pPr>
              <a:defRPr sz="1510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6884" y="15360509"/>
            <a:ext cx="1858377" cy="28457242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0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8470" indent="0">
              <a:buNone/>
              <a:defRPr sz="630"/>
            </a:lvl7pPr>
            <a:lvl8pPr marL="2016125" indent="0">
              <a:buNone/>
              <a:defRPr sz="630"/>
            </a:lvl8pPr>
            <a:lvl9pPr marL="2304415" indent="0">
              <a:buNone/>
              <a:defRPr sz="6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884" y="3413446"/>
            <a:ext cx="1858377" cy="11947062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49578" y="7372096"/>
            <a:ext cx="2916986" cy="36386391"/>
          </a:xfrm>
        </p:spPr>
        <p:txBody>
          <a:bodyPr/>
          <a:lstStyle>
            <a:lvl1pPr marL="0" indent="0">
              <a:buNone/>
              <a:defRPr sz="2015"/>
            </a:lvl1pPr>
            <a:lvl2pPr marL="287655" indent="0">
              <a:buNone/>
              <a:defRPr sz="1760"/>
            </a:lvl2pPr>
            <a:lvl3pPr marL="575945" indent="0">
              <a:buNone/>
              <a:defRPr sz="1510"/>
            </a:lvl3pPr>
            <a:lvl4pPr marL="863600" indent="0">
              <a:buNone/>
              <a:defRPr sz="1255"/>
            </a:lvl4pPr>
            <a:lvl5pPr marL="1151890" indent="0">
              <a:buNone/>
              <a:defRPr sz="1255"/>
            </a:lvl5pPr>
            <a:lvl6pPr marL="1439545" indent="0">
              <a:buNone/>
              <a:defRPr sz="1255"/>
            </a:lvl6pPr>
            <a:lvl7pPr marL="1728470" indent="0">
              <a:buNone/>
              <a:defRPr sz="1255"/>
            </a:lvl7pPr>
            <a:lvl8pPr marL="2016125" indent="0">
              <a:buNone/>
              <a:defRPr sz="1255"/>
            </a:lvl8pPr>
            <a:lvl9pPr marL="2304415" indent="0">
              <a:buNone/>
              <a:defRPr sz="12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6884" y="15360509"/>
            <a:ext cx="1858377" cy="28457242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0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8470" indent="0">
              <a:buNone/>
              <a:defRPr sz="630"/>
            </a:lvl7pPr>
            <a:lvl8pPr marL="2016125" indent="0">
              <a:buNone/>
              <a:defRPr sz="630"/>
            </a:lvl8pPr>
            <a:lvl9pPr marL="2304415" indent="0">
              <a:buNone/>
              <a:defRPr sz="6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6134" y="2726016"/>
            <a:ext cx="4969680" cy="989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6134" y="13630081"/>
            <a:ext cx="4969680" cy="3248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6134" y="47456387"/>
            <a:ext cx="1296438" cy="2726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08645" y="47456387"/>
            <a:ext cx="1944657" cy="2726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069375" y="47456387"/>
            <a:ext cx="1296438" cy="2726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670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4325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2615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25" indent="-144145" algn="l" defTabSz="57594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847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612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441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0233" y="0"/>
            <a:ext cx="5080719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500" b="0">
                <a:solidFill>
                  <a:srgbClr val="FF0000"/>
                </a:solidFill>
                <a:ea typeface="宋体" panose="02010600030101010101" pitchFamily="2" charset="-122"/>
              </a:rPr>
              <a:t>--------------------★ ★ ★ ★ ★--------------------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9123" y="815989"/>
            <a:ext cx="5080719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200" b="0">
                <a:ea typeface="宋体" panose="02010600030101010101" pitchFamily="2" charset="-122"/>
              </a:rPr>
              <a:t>（2020年</a:t>
            </a:r>
            <a:r>
              <a:rPr lang="en-US" altLang="zh-CN" sz="1200" b="0">
                <a:ea typeface="宋体" panose="02010600030101010101" pitchFamily="2" charset="-122"/>
              </a:rPr>
              <a:t>9</a:t>
            </a:r>
            <a:r>
              <a:rPr lang="zh-CN" sz="1200" b="0">
                <a:ea typeface="宋体" panose="02010600030101010101" pitchFamily="2" charset="-122"/>
              </a:rPr>
              <a:t>月</a:t>
            </a:r>
            <a:r>
              <a:rPr lang="en-US" altLang="zh-CN" sz="1200" b="0">
                <a:ea typeface="宋体" panose="02010600030101010101" pitchFamily="2" charset="-122"/>
              </a:rPr>
              <a:t>25</a:t>
            </a:r>
            <a:r>
              <a:rPr lang="zh-CN" sz="1200" b="0">
                <a:ea typeface="宋体" panose="02010600030101010101" pitchFamily="2" charset="-122"/>
              </a:rPr>
              <a:t>日更新）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349166" y="4942924"/>
            <a:ext cx="5080719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200" b="0">
                <a:latin typeface="Calibri" panose="020F0502020204030204" charset="0"/>
                <a:ea typeface="宋体" panose="02010600030101010101" pitchFamily="2" charset="-122"/>
              </a:rPr>
              <a:t>专业技术服务项目（包括但不限于）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349166" y="10807265"/>
            <a:ext cx="5080719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sz="1000" b="0">
                <a:solidFill>
                  <a:srgbClr val="000000"/>
                </a:solidFill>
                <a:ea typeface="宋体" panose="02010600030101010101" pitchFamily="2" charset="-122"/>
              </a:rPr>
              <a:t>单位地址：1.广州市天河区林和西路9号耀中广场A座1522（新地址已报省民政厅变更）　　　　　2.肇庆市端州区古塔中路23号大院西北幢1层</a:t>
            </a:r>
            <a:endParaRPr lang="zh-CN" altLang="en-US" sz="1000"/>
          </a:p>
        </p:txBody>
      </p:sp>
      <p:sp>
        <p:nvSpPr>
          <p:cNvPr id="13" name="文本框 12"/>
          <p:cNvSpPr txBox="1"/>
          <p:nvPr/>
        </p:nvSpPr>
        <p:spPr>
          <a:xfrm>
            <a:off x="349526" y="11730569"/>
            <a:ext cx="5080719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200" b="1">
                <a:solidFill>
                  <a:srgbClr val="000000"/>
                </a:solidFill>
                <a:ea typeface="宋体" panose="02010600030101010101" pitchFamily="2" charset="-122"/>
              </a:rPr>
              <a:t>证书样本</a:t>
            </a:r>
            <a:endParaRPr lang="zh-CN" altLang="en-US" sz="1200"/>
          </a:p>
        </p:txBody>
      </p:sp>
      <p:grpSp>
        <p:nvGrpSpPr>
          <p:cNvPr id="23" name="组合 22"/>
          <p:cNvGrpSpPr/>
          <p:nvPr/>
        </p:nvGrpSpPr>
        <p:grpSpPr>
          <a:xfrm>
            <a:off x="718820" y="12197715"/>
            <a:ext cx="4319905" cy="30356175"/>
            <a:chOff x="1133" y="17446"/>
            <a:chExt cx="6803" cy="47805"/>
          </a:xfrm>
        </p:grpSpPr>
        <p:pic>
          <p:nvPicPr>
            <p:cNvPr id="14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3" y="17446"/>
              <a:ext cx="6803" cy="95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5" name="图片 14" descr="微信图片_202007201627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" y="26986"/>
              <a:ext cx="6803" cy="9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图片 1" descr="I:\20190916\网站\微信图片_20200720154925.jpg微信图片_2020072015492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33" y="36641"/>
              <a:ext cx="6803" cy="94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图片 4" descr="微信图片_202007201007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" y="46151"/>
              <a:ext cx="6803" cy="9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图片 2" descr="（国旅）质量信用简体等级证书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4" y="55701"/>
              <a:ext cx="6803" cy="9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720030" y="1167773"/>
          <a:ext cx="4319905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625"/>
                <a:gridCol w="781050"/>
                <a:gridCol w="1713230"/>
              </a:tblGrid>
              <a:tr h="26098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标准化事务所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（含正版标准发行）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负责人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李子耀 18028612638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张建波 13826173085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阳江标准事务所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负责人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刘远恒 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15218187641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郑宇豪 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19925475795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分管院长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陈鸿韬 13450430615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质量品牌事务所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负责人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吴楚杰 18665603250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张杰聪 13580547946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分管院长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冯尚斌 13802408000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联络机构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粤港澳大湾区绿色发展联盟质量和品牌标准化委员会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  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刘  华 13826175499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副主任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陈鸿韬 13450430615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秘书长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伍文虹 18929515896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7"/>
            </p:custDataLst>
          </p:nvPr>
        </p:nvGraphicFramePr>
        <p:xfrm>
          <a:off x="349250" y="361953"/>
          <a:ext cx="4660900" cy="419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0530"/>
                <a:gridCol w="1690370"/>
              </a:tblGrid>
              <a:tr h="20320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广东省粤科标准化研究院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业务通讯录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肇庆市粤科标准化研究院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8"/>
            </p:custDataLst>
          </p:nvPr>
        </p:nvGraphicFramePr>
        <p:xfrm>
          <a:off x="720030" y="5256568"/>
          <a:ext cx="4319905" cy="5504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550"/>
                <a:gridCol w="1939925"/>
                <a:gridCol w="1916430"/>
              </a:tblGrid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标准的制修定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含国、行、地、团、企5标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企业标准领跑者培育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标准化良好行为企业认证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香港品质保证局签发，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国家认监委备案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企业星级品牌认证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香港品质保证局签发，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国家认监委备案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粤港澳优质产品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粤港澳大湾区绿色发展联盟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质量和品牌标准化委员会签发，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质量品牌网备案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粤港澳企业质量信用等级评价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粤港澳大湾区绿色发展联盟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质量和品牌标准化委员会签发，质量品牌网备案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中国绿色产品认证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国家认监委备案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广东省名牌产品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（农业类）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高新技术企业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省级企业技术中心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省级工程技术研发中心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实验室资质认定与实验室认可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卓越绩效模式导入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质量奖企业培育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中国驰名商标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中国地理标志证明商标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图片 7" descr="（国旅）质量信用简体备案证书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725" y="42554090"/>
            <a:ext cx="4320000" cy="6064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f5e7059-c4a3-45fa-875d-3b07d88be0d1}"/>
</p:tagLst>
</file>

<file path=ppt/tags/tag2.xml><?xml version="1.0" encoding="utf-8"?>
<p:tagLst xmlns:p="http://schemas.openxmlformats.org/presentationml/2006/main">
  <p:tag name="KSO_WM_UNIT_TABLE_BEAUTIFY" val="smartTable{90989fdb-c161-4a24-871b-241dff7fbd2f}"/>
</p:tagLst>
</file>

<file path=ppt/tags/tag3.xml><?xml version="1.0" encoding="utf-8"?>
<p:tagLst xmlns:p="http://schemas.openxmlformats.org/presentationml/2006/main">
  <p:tag name="KSO_WM_UNIT_TABLE_BEAUTIFY" val="smartTable{1e7290d1-9876-4d03-8a1c-26c28402be8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WPS 演示</Application>
  <PresentationFormat>宽屏</PresentationFormat>
  <Paragraphs>204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Damon</cp:lastModifiedBy>
  <cp:revision>30</cp:revision>
  <dcterms:created xsi:type="dcterms:W3CDTF">2020-07-20T07:59:00Z</dcterms:created>
  <dcterms:modified xsi:type="dcterms:W3CDTF">2020-09-25T03:56:39Z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